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9" r:id="rId12"/>
    <p:sldId id="266" r:id="rId13"/>
    <p:sldId id="271" r:id="rId14"/>
    <p:sldId id="272" r:id="rId15"/>
    <p:sldId id="273" r:id="rId16"/>
    <p:sldId id="268"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C8AA310-420E-4B86-92EA-BD08C5A2073F}" type="datetimeFigureOut">
              <a:rPr lang="en-US" smtClean="0"/>
              <a:t>12/2/2014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78D994C-AD1B-4B74-B62D-68F719E98F93}"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AA310-420E-4B86-92EA-BD08C5A2073F}"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D994C-AD1B-4B74-B62D-68F719E98F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AA310-420E-4B86-92EA-BD08C5A2073F}"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D994C-AD1B-4B74-B62D-68F719E98F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8AA310-420E-4B86-92EA-BD08C5A2073F}"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D994C-AD1B-4B74-B62D-68F719E98F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AA310-420E-4B86-92EA-BD08C5A2073F}"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D994C-AD1B-4B74-B62D-68F719E98F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C8AA310-420E-4B86-92EA-BD08C5A2073F}"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D994C-AD1B-4B74-B62D-68F719E98F9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8AA310-420E-4B86-92EA-BD08C5A2073F}" type="datetimeFigureOut">
              <a:rPr lang="en-US" smtClean="0"/>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8D994C-AD1B-4B74-B62D-68F719E98F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AA310-420E-4B86-92EA-BD08C5A2073F}" type="datetimeFigureOut">
              <a:rPr lang="en-US" smtClean="0"/>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8D994C-AD1B-4B74-B62D-68F719E98F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AA310-420E-4B86-92EA-BD08C5A2073F}" type="datetimeFigureOut">
              <a:rPr lang="en-US" smtClean="0"/>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8D994C-AD1B-4B74-B62D-68F719E98F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C8AA310-420E-4B86-92EA-BD08C5A2073F}" type="datetimeFigureOut">
              <a:rPr lang="en-US" smtClean="0"/>
              <a:t>12/2/2014</a:t>
            </a:fld>
            <a:endParaRPr lang="en-US"/>
          </a:p>
        </p:txBody>
      </p:sp>
      <p:sp>
        <p:nvSpPr>
          <p:cNvPr id="7" name="Slide Number Placeholder 6"/>
          <p:cNvSpPr>
            <a:spLocks noGrp="1"/>
          </p:cNvSpPr>
          <p:nvPr>
            <p:ph type="sldNum" sz="quarter" idx="12"/>
          </p:nvPr>
        </p:nvSpPr>
        <p:spPr/>
        <p:txBody>
          <a:bodyPr/>
          <a:lstStyle/>
          <a:p>
            <a:fld id="{A78D994C-AD1B-4B74-B62D-68F719E98F93}"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AA310-420E-4B86-92EA-BD08C5A2073F}" type="datetimeFigureOut">
              <a:rPr lang="en-US" smtClean="0"/>
              <a:t>12/2/2014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78D994C-AD1B-4B74-B62D-68F719E98F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C8AA310-420E-4B86-92EA-BD08C5A2073F}" type="datetimeFigureOut">
              <a:rPr lang="en-US" smtClean="0"/>
              <a:t>12/2/2014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78D994C-AD1B-4B74-B62D-68F719E98F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3051770"/>
          </a:xfrm>
        </p:spPr>
        <p:txBody>
          <a:bodyPr>
            <a:normAutofit/>
          </a:bodyPr>
          <a:lstStyle/>
          <a:p>
            <a:r>
              <a:rPr lang="en-US" dirty="0" smtClean="0"/>
              <a:t>1 DECEMRIE</a:t>
            </a:r>
            <a:br>
              <a:rPr lang="en-US" dirty="0" smtClean="0"/>
            </a:br>
            <a:r>
              <a:rPr lang="en-US" dirty="0" smtClean="0"/>
              <a:t>ZIUA NA</a:t>
            </a:r>
            <a:r>
              <a:rPr lang="ro-RO" dirty="0" smtClean="0"/>
              <a:t>ȚI</a:t>
            </a:r>
            <a:r>
              <a:rPr lang="en-US" dirty="0" smtClean="0"/>
              <a:t>ONAL</a:t>
            </a:r>
            <a:r>
              <a:rPr lang="ro-RO" dirty="0" smtClean="0"/>
              <a:t>Ă </a:t>
            </a:r>
            <a:r>
              <a:rPr lang="en-US" dirty="0" smtClean="0"/>
              <a:t>A TUTUROR ROM</a:t>
            </a:r>
            <a:r>
              <a:rPr lang="ro-RO" dirty="0" smtClean="0"/>
              <a:t>Â</a:t>
            </a:r>
            <a:r>
              <a:rPr lang="en-US" dirty="0" smtClean="0"/>
              <a:t>NILOR</a:t>
            </a:r>
            <a:endParaRPr lang="en-US" dirty="0"/>
          </a:p>
        </p:txBody>
      </p:sp>
      <p:sp>
        <p:nvSpPr>
          <p:cNvPr id="3" name="Subtitle 2"/>
          <p:cNvSpPr>
            <a:spLocks noGrp="1"/>
          </p:cNvSpPr>
          <p:nvPr>
            <p:ph type="subTitle" idx="1"/>
          </p:nvPr>
        </p:nvSpPr>
        <p:spPr/>
        <p:txBody>
          <a:bodyPr>
            <a:normAutofit/>
          </a:bodyPr>
          <a:lstStyle/>
          <a:p>
            <a:r>
              <a:rPr lang="ro-RO" dirty="0" smtClean="0"/>
              <a:t>REALIZAT DE</a:t>
            </a:r>
            <a:r>
              <a:rPr lang="en-US" dirty="0" smtClean="0"/>
              <a:t> </a:t>
            </a:r>
            <a:r>
              <a:rPr lang="en-US" dirty="0" err="1" smtClean="0"/>
              <a:t>Bibliotecar</a:t>
            </a:r>
            <a:r>
              <a:rPr lang="en-US" dirty="0" smtClean="0"/>
              <a:t> </a:t>
            </a:r>
            <a:r>
              <a:rPr lang="en-US" dirty="0" err="1" smtClean="0"/>
              <a:t>Simion</a:t>
            </a:r>
            <a:r>
              <a:rPr lang="en-US" dirty="0" smtClean="0"/>
              <a:t> Maria</a:t>
            </a:r>
            <a:endParaRPr lang="en-US" dirty="0"/>
          </a:p>
        </p:txBody>
      </p:sp>
      <p:pic>
        <p:nvPicPr>
          <p:cNvPr id="5" name="Picture 4" descr="C:\Users\Cristina\Desktop\romc3a2nia.jpg"/>
          <p:cNvPicPr/>
          <p:nvPr/>
        </p:nvPicPr>
        <p:blipFill>
          <a:blip r:embed="rId2">
            <a:extLst>
              <a:ext uri="{28A0092B-C50C-407E-A947-70E740481C1C}">
                <a14:useLocalDpi xmlns:a14="http://schemas.microsoft.com/office/drawing/2010/main" val="0"/>
              </a:ext>
            </a:extLst>
          </a:blip>
          <a:srcRect/>
          <a:stretch>
            <a:fillRect/>
          </a:stretch>
        </p:blipFill>
        <p:spPr bwMode="auto">
          <a:xfrm>
            <a:off x="1639459" y="3717032"/>
            <a:ext cx="28575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24911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672" y="1916832"/>
            <a:ext cx="576064" cy="504056"/>
          </a:xfrm>
        </p:spPr>
        <p:txBody>
          <a:bodyPr>
            <a:normAutofit fontScale="90000"/>
          </a:bodyPr>
          <a:lstStyle/>
          <a:p>
            <a:endParaRPr lang="en-US" dirty="0"/>
          </a:p>
        </p:txBody>
      </p:sp>
      <p:sp>
        <p:nvSpPr>
          <p:cNvPr id="3" name="Content Placeholder 2"/>
          <p:cNvSpPr>
            <a:spLocks noGrp="1"/>
          </p:cNvSpPr>
          <p:nvPr>
            <p:ph sz="quarter" idx="13"/>
          </p:nvPr>
        </p:nvSpPr>
        <p:spPr>
          <a:xfrm>
            <a:off x="467544" y="476672"/>
            <a:ext cx="3994728" cy="6048672"/>
          </a:xfrm>
        </p:spPr>
        <p:txBody>
          <a:bodyPr>
            <a:normAutofit fontScale="70000" lnSpcReduction="20000"/>
          </a:bodyPr>
          <a:lstStyle/>
          <a:p>
            <a:pPr marL="68580" indent="0">
              <a:buNone/>
            </a:pPr>
            <a:r>
              <a:rPr lang="ro-RO" dirty="0"/>
              <a:t>Comitetul naţional al românilor din Transilvania şi Banat, întrunit l a Oradea Mare, în ziua de 12 octombrie 1918, prin condeiul iscusit al lui Vasile Goldiş a făcut o încheiere, arătând că numai recunoaşte parlamentului şi guvernului din Budapesta dreptul să reprezinte naţiunea română şi cerând pe seama acesteia drepturile nestrămutate şi de neînstrăinat la </a:t>
            </a:r>
            <a:r>
              <a:rPr lang="ro-RO" i="1" dirty="0"/>
              <a:t>viaţa naţională deplină</a:t>
            </a:r>
            <a:r>
              <a:rPr lang="ro-RO" dirty="0"/>
              <a:t>. Această încheiere a fost înaintată parlamentului ungar de către Alexandru Vaida, la 18 octombrie, după ce, cu o zi înainte, contele Tisza rostise cuvântul de prohodire: </a:t>
            </a:r>
            <a:r>
              <a:rPr lang="ro-RO" i="1" dirty="0"/>
              <a:t>am pierdut războiul</a:t>
            </a:r>
            <a:r>
              <a:rPr lang="ro-RO" dirty="0"/>
              <a:t> – cuvânt despre care prezentatorul încheierii de la Oradea spunea că ar fi ajutat cauzei româneşti mai mult decât ar fi putut sa-i ajute ei (autorii încheierii) prin lupte de zeci de ani.</a:t>
            </a:r>
            <a:endParaRPr lang="en-US" dirty="0"/>
          </a:p>
          <a:p>
            <a:endParaRPr lang="en-US" dirty="0"/>
          </a:p>
        </p:txBody>
      </p:sp>
      <p:sp>
        <p:nvSpPr>
          <p:cNvPr id="4" name="Content Placeholder 3"/>
          <p:cNvSpPr>
            <a:spLocks noGrp="1"/>
          </p:cNvSpPr>
          <p:nvPr>
            <p:ph sz="quarter" idx="14"/>
          </p:nvPr>
        </p:nvSpPr>
        <p:spPr/>
        <p:txBody>
          <a:bodyPr>
            <a:normAutofit fontScale="85000" lnSpcReduction="10000"/>
          </a:bodyPr>
          <a:lstStyle/>
          <a:p>
            <a:r>
              <a:rPr lang="ro-RO" dirty="0"/>
              <a:t>„</a:t>
            </a:r>
            <a:r>
              <a:rPr lang="ro-RO" i="1" dirty="0"/>
              <a:t>Adunarea Naţională a tuturor românilor din Transilvania, Banat şi Ţara Ungurească</a:t>
            </a:r>
            <a:r>
              <a:rPr lang="ro-RO" dirty="0"/>
              <a:t>", întrunită la Alba Iulia în ziua de </a:t>
            </a:r>
            <a:r>
              <a:rPr lang="ro-RO"/>
              <a:t>18 </a:t>
            </a:r>
            <a:r>
              <a:rPr lang="ro-RO" smtClean="0"/>
              <a:t>noiembrie/1decembrie  </a:t>
            </a:r>
            <a:r>
              <a:rPr lang="ro-RO" dirty="0"/>
              <a:t>1918, a decretat „</a:t>
            </a:r>
            <a:r>
              <a:rPr lang="ro-RO" i="1" dirty="0"/>
              <a:t>Unirea acestor români şi a tuturor teritoriilor locuite de dânşii cu România</a:t>
            </a:r>
            <a:r>
              <a:rPr lang="ro-RO" dirty="0"/>
              <a:t>". </a:t>
            </a:r>
            <a:endParaRPr lang="en-US" dirty="0"/>
          </a:p>
        </p:txBody>
      </p:sp>
    </p:spTree>
    <p:extLst>
      <p:ext uri="{BB962C8B-B14F-4D97-AF65-F5344CB8AC3E}">
        <p14:creationId xmlns:p14="http://schemas.microsoft.com/office/powerpoint/2010/main" val="1184826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16016" y="620688"/>
            <a:ext cx="3304572" cy="3240360"/>
          </a:xfrm>
        </p:spPr>
        <p:txBody>
          <a:bodyPr>
            <a:normAutofit fontScale="90000"/>
          </a:bodyPr>
          <a:lstStyle/>
          <a:p>
            <a:pPr algn="just"/>
            <a:r>
              <a:rPr lang="ro-RO" sz="2000" b="1" dirty="0" smtClean="0"/>
              <a:t>Deputatul român, în Parlamentul maghiar, Alexandru Vaida Voevod a proclamat în discursul ținut la 18 octombrie voința de autodeterminare a națiunii române din Transilvania. La 31 octombrie a fost format un Consiliu Național Român, care a preluat conducerea în teritoriile locuite de români</a:t>
            </a:r>
            <a:endParaRPr lang="en-US" sz="2000" b="1" dirty="0"/>
          </a:p>
        </p:txBody>
      </p:sp>
      <p:sp>
        <p:nvSpPr>
          <p:cNvPr id="4" name="Text Placeholder 3"/>
          <p:cNvSpPr>
            <a:spLocks noGrp="1"/>
          </p:cNvSpPr>
          <p:nvPr>
            <p:ph type="body" sz="half" idx="2"/>
          </p:nvPr>
        </p:nvSpPr>
        <p:spPr/>
        <p:txBody>
          <a:bodyPr>
            <a:normAutofit fontScale="92500" lnSpcReduction="20000"/>
          </a:bodyPr>
          <a:lstStyle/>
          <a:p>
            <a:pPr algn="just"/>
            <a:r>
              <a:rPr lang="ro-RO" b="1" dirty="0" smtClean="0"/>
              <a:t>CNRC a convocat Marea Adunare Națională de la Alba- Iulia, unde  în prezența a circa 100 000 de oameni, cei 1228 de delegați au decis unirea cu România la 18 noiembrie/1 decembrie 1918.</a:t>
            </a:r>
            <a:endParaRPr lang="en-US" b="1" dirty="0"/>
          </a:p>
        </p:txBody>
      </p:sp>
      <p:pic>
        <p:nvPicPr>
          <p:cNvPr id="5" name="Picture 49" descr="http://www.scoala-avv.ro/pictures/vaida-voevod.jpg"/>
          <p:cNvPicPr>
            <a:picLocks noGrp="1"/>
          </p:cNvPicPr>
          <p:nvPr>
            <p:ph idx="1"/>
          </p:nvPr>
        </p:nvPicPr>
        <p:blipFill>
          <a:blip r:embed="rId2" cstate="print"/>
          <a:srcRect/>
          <a:stretch>
            <a:fillRect/>
          </a:stretch>
        </p:blipFill>
        <p:spPr bwMode="auto">
          <a:xfrm>
            <a:off x="0" y="0"/>
            <a:ext cx="1983906" cy="1368152"/>
          </a:xfrm>
          <a:prstGeom prst="rect">
            <a:avLst/>
          </a:prstGeom>
          <a:ln>
            <a:noFill/>
          </a:ln>
          <a:effectLst>
            <a:outerShdw blurRad="292100" dist="139700" dir="2700000" algn="tl" rotWithShape="0">
              <a:srgbClr val="333333">
                <a:alpha val="65000"/>
              </a:srgbClr>
            </a:outerShdw>
          </a:effectLst>
        </p:spPr>
      </p:pic>
      <p:pic>
        <p:nvPicPr>
          <p:cNvPr id="1026" name="Picture 2" descr="C:\Users\Cristina\Desktop\1 Decembrie\1-dec-1918-alba-iul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53" y="1519420"/>
            <a:ext cx="4208931" cy="4717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64333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992888" cy="936104"/>
          </a:xfrm>
        </p:spPr>
        <p:txBody>
          <a:bodyPr>
            <a:normAutofit/>
          </a:bodyPr>
          <a:lstStyle/>
          <a:p>
            <a:r>
              <a:rPr lang="en-US" sz="2400" dirty="0" err="1" smtClean="0"/>
              <a:t>Rezolu</a:t>
            </a:r>
            <a:r>
              <a:rPr lang="ro-RO" sz="2400" dirty="0" smtClean="0"/>
              <a:t>ția adoptată de Marea Adunare Națională de la Alba-Iulia, 1 Decembrie 1918</a:t>
            </a:r>
            <a:endParaRPr lang="en-US" sz="2400" dirty="0"/>
          </a:p>
        </p:txBody>
      </p:sp>
      <p:sp>
        <p:nvSpPr>
          <p:cNvPr id="3" name="Content Placeholder 2"/>
          <p:cNvSpPr>
            <a:spLocks noGrp="1"/>
          </p:cNvSpPr>
          <p:nvPr>
            <p:ph sz="quarter" idx="13"/>
          </p:nvPr>
        </p:nvSpPr>
        <p:spPr>
          <a:xfrm>
            <a:off x="539552" y="2313432"/>
            <a:ext cx="3922720" cy="4067896"/>
          </a:xfrm>
        </p:spPr>
        <p:txBody>
          <a:bodyPr>
            <a:normAutofit fontScale="55000" lnSpcReduction="20000"/>
          </a:bodyPr>
          <a:lstStyle/>
          <a:p>
            <a:pPr marL="68580" indent="0" algn="just">
              <a:buNone/>
            </a:pPr>
            <a:r>
              <a:rPr lang="ro-RO" dirty="0" smtClean="0"/>
              <a:t>„</a:t>
            </a:r>
            <a:r>
              <a:rPr lang="ro-RO" b="1" dirty="0" smtClean="0"/>
              <a:t>Adunarea Națională a tuturor românilor din Transilvania, Banat și Țara Ungurească, adunați prin reprezentanții lot îndreptățiți, la Alba-Iulia, în ziua de 1 decembrie 1918, decretează unirea acelor români și a tuturor teritoriilor locuite de dânșii cu România... În legătură cu aceasta, ca pricipii fundamentale la alcătuirea noului Stat român, Marea Adunare Națională proclamă următoarele: 1. Deplină libertate națională pentru toate popoareele conlocuitoare... 2. Egală îndreptățire și deplină libertate autonomă confesională pentru toate confesiunile din Stat. 3. Votul obștesc direct, egal, secret... Pentru ambele sexe, în vârstă de 21 de ani... 4. Desăvârșită libertate de presă, asociere și întrunire... 5. Reformă agrară radicală... 6. Muncitorimii industriale i se asigură aceleși drepturi și avantaje, care sunt legiferate în cele mai avansate state industriale din Apus”.</a:t>
            </a:r>
            <a:endParaRPr lang="en-US" b="1" dirty="0"/>
          </a:p>
        </p:txBody>
      </p:sp>
      <p:sp>
        <p:nvSpPr>
          <p:cNvPr id="4" name="Content Placeholder 3"/>
          <p:cNvSpPr>
            <a:spLocks noGrp="1"/>
          </p:cNvSpPr>
          <p:nvPr>
            <p:ph sz="quarter" idx="14"/>
          </p:nvPr>
        </p:nvSpPr>
        <p:spPr/>
        <p:txBody>
          <a:bodyPr>
            <a:normAutofit/>
          </a:bodyPr>
          <a:lstStyle/>
          <a:p>
            <a:pPr marL="68580" indent="0">
              <a:buNone/>
            </a:pPr>
            <a:r>
              <a:rPr lang="ro-RO" dirty="0">
                <a:solidFill>
                  <a:schemeClr val="bg1"/>
                </a:solidFill>
              </a:rPr>
              <a:t> </a:t>
            </a:r>
            <a:r>
              <a:rPr lang="ro-RO" dirty="0" smtClean="0">
                <a:solidFill>
                  <a:schemeClr val="bg1"/>
                </a:solidFill>
              </a:rPr>
              <a:t>Aaaaaalexandru, voaaaaința </a:t>
            </a:r>
            <a:r>
              <a:rPr lang="ro-RO" dirty="0">
                <a:solidFill>
                  <a:schemeClr val="bg1"/>
                </a:solidFill>
              </a:rPr>
              <a:t>de autodeterminare a națiunii române din Transilvania.</a:t>
            </a:r>
            <a:endParaRPr lang="en-US" dirty="0"/>
          </a:p>
        </p:txBody>
      </p:sp>
      <p:pic>
        <p:nvPicPr>
          <p:cNvPr id="5" name="Substituent conținut 3" descr="549689_520300164660461_1635606673_n.jpg"/>
          <p:cNvPicPr>
            <a:picLocks noChangeAspect="1"/>
          </p:cNvPicPr>
          <p:nvPr/>
        </p:nvPicPr>
        <p:blipFill>
          <a:blip r:embed="rId2" cstate="print"/>
          <a:stretch>
            <a:fillRect/>
          </a:stretch>
        </p:blipFill>
        <p:spPr>
          <a:xfrm>
            <a:off x="4572000" y="1556792"/>
            <a:ext cx="4104456" cy="56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3340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ilizator-Public.DB13704503\Desktop\1975181_590696341076462_857947052802744692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734481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ilizator-Public.DB13704503\Desktop\10806336_590696277743135_654205972101450142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7560840"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9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tilizator-Public.DB13704503\Desktop\10801918_590696421076454_615385315850057815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7848872" cy="560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25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052736" y="1871113"/>
            <a:ext cx="504056" cy="45719"/>
          </a:xfrm>
        </p:spPr>
        <p:txBody>
          <a:bodyPr>
            <a:normAutofit fontScale="90000"/>
          </a:bodyPr>
          <a:lstStyle/>
          <a:p>
            <a:endParaRPr lang="en-US" dirty="0"/>
          </a:p>
        </p:txBody>
      </p:sp>
      <p:sp>
        <p:nvSpPr>
          <p:cNvPr id="3" name="Text Placeholder 2"/>
          <p:cNvSpPr>
            <a:spLocks noGrp="1"/>
          </p:cNvSpPr>
          <p:nvPr>
            <p:ph type="body" idx="1"/>
          </p:nvPr>
        </p:nvSpPr>
        <p:spPr>
          <a:xfrm flipV="1">
            <a:off x="-1260648" y="522391"/>
            <a:ext cx="216024" cy="386329"/>
          </a:xfrm>
        </p:spPr>
        <p:txBody>
          <a:bodyPr>
            <a:normAutofit fontScale="92500" lnSpcReduction="20000"/>
          </a:bodyPr>
          <a:lstStyle/>
          <a:p>
            <a:endParaRPr lang="en-US" dirty="0"/>
          </a:p>
        </p:txBody>
      </p:sp>
      <p:sp>
        <p:nvSpPr>
          <p:cNvPr id="5" name="Text Placeholder 4"/>
          <p:cNvSpPr>
            <a:spLocks noGrp="1"/>
          </p:cNvSpPr>
          <p:nvPr>
            <p:ph type="body" sz="quarter" idx="3"/>
          </p:nvPr>
        </p:nvSpPr>
        <p:spPr/>
        <p:txBody>
          <a:bodyPr/>
          <a:lstStyle/>
          <a:p>
            <a:r>
              <a:rPr lang="ro-RO" dirty="0" smtClean="0"/>
              <a:t>Lucian Blaga:</a:t>
            </a:r>
            <a:endParaRPr lang="en-US" dirty="0"/>
          </a:p>
        </p:txBody>
      </p:sp>
      <p:sp>
        <p:nvSpPr>
          <p:cNvPr id="6" name="Content Placeholder 5"/>
          <p:cNvSpPr>
            <a:spLocks noGrp="1"/>
          </p:cNvSpPr>
          <p:nvPr>
            <p:ph sz="quarter" idx="4"/>
          </p:nvPr>
        </p:nvSpPr>
        <p:spPr/>
        <p:txBody>
          <a:bodyPr>
            <a:normAutofit fontScale="85000" lnSpcReduction="10000"/>
          </a:bodyPr>
          <a:lstStyle/>
          <a:p>
            <a:pPr marL="68580" indent="0">
              <a:buNone/>
            </a:pPr>
            <a:r>
              <a:rPr lang="ro-RO" dirty="0" smtClean="0"/>
              <a:t>În ziua aceea am cunoscut ce înseamnă entuziasmul național, sincer, spontan, irezistibil, organic, masiv. Era ceva ce te făcea să iuți totul, chiar și stângăcia și totala lipsă de rutină a oratorilor de la tribună”.</a:t>
            </a:r>
            <a:endParaRPr lang="en-US" dirty="0"/>
          </a:p>
        </p:txBody>
      </p:sp>
      <p:pic>
        <p:nvPicPr>
          <p:cNvPr id="2050" name="Picture 2" descr="C:\Users\Cristina\Desktop\1 Decembrie\1-dec-1918-marea-adunare1 (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3995539" cy="2342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1" name="Picture 3" descr="C:\Users\Cristina\Desktop\1 Decembrie\episcopul-iuliu-hossu1 citind Actul Unirii poporulu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08920"/>
            <a:ext cx="4104456" cy="3695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76310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ro-RO" dirty="0" smtClean="0"/>
              <a:t/>
            </a:r>
            <a:br>
              <a:rPr lang="ro-RO" dirty="0" smtClean="0"/>
            </a:br>
            <a:r>
              <a:rPr lang="ro-RO" dirty="0" smtClean="0"/>
              <a:t>istorie </a:t>
            </a:r>
            <a:r>
              <a:rPr lang="ro-RO" dirty="0" err="1" smtClean="0"/>
              <a:t>româneascăîn</a:t>
            </a:r>
            <a:endParaRPr lang="en-US" dirty="0"/>
          </a:p>
        </p:txBody>
      </p:sp>
      <p:sp>
        <p:nvSpPr>
          <p:cNvPr id="3" name="Subtitle 2"/>
          <p:cNvSpPr>
            <a:spLocks noGrp="1"/>
          </p:cNvSpPr>
          <p:nvPr>
            <p:ph type="subTitle" idx="1"/>
          </p:nvPr>
        </p:nvSpPr>
        <p:spPr/>
        <p:txBody>
          <a:bodyPr/>
          <a:lstStyle/>
          <a:p>
            <a:r>
              <a:rPr lang="en-US" dirty="0" err="1" smtClean="0"/>
              <a:t>Biblioteca</a:t>
            </a:r>
            <a:r>
              <a:rPr lang="en-US" dirty="0" smtClean="0"/>
              <a:t> </a:t>
            </a:r>
            <a:r>
              <a:rPr lang="en-US" dirty="0" err="1"/>
              <a:t>C</a:t>
            </a:r>
            <a:r>
              <a:rPr lang="en-US" dirty="0" err="1" smtClean="0"/>
              <a:t>omunala</a:t>
            </a:r>
            <a:r>
              <a:rPr lang="en-US" dirty="0" smtClean="0"/>
              <a:t> </a:t>
            </a:r>
            <a:r>
              <a:rPr lang="en-US" dirty="0" err="1" smtClean="0"/>
              <a:t>Bilciuresti</a:t>
            </a:r>
            <a:endParaRPr lang="en-US" dirty="0"/>
          </a:p>
        </p:txBody>
      </p:sp>
    </p:spTree>
    <p:extLst>
      <p:ext uri="{BB962C8B-B14F-4D97-AF65-F5344CB8AC3E}">
        <p14:creationId xmlns:p14="http://schemas.microsoft.com/office/powerpoint/2010/main" val="40264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3132856" y="2348880"/>
            <a:ext cx="216024" cy="360040"/>
          </a:xfrm>
        </p:spPr>
        <p:txBody>
          <a:bodyPr>
            <a:normAutofit fontScale="90000"/>
          </a:bodyPr>
          <a:lstStyle/>
          <a:p>
            <a:endParaRPr lang="en-US" dirty="0"/>
          </a:p>
        </p:txBody>
      </p:sp>
      <p:sp>
        <p:nvSpPr>
          <p:cNvPr id="3" name="Content Placeholder 2"/>
          <p:cNvSpPr>
            <a:spLocks noGrp="1"/>
          </p:cNvSpPr>
          <p:nvPr>
            <p:ph sz="quarter" idx="13"/>
          </p:nvPr>
        </p:nvSpPr>
        <p:spPr>
          <a:xfrm>
            <a:off x="539552" y="476672"/>
            <a:ext cx="3922720" cy="6048672"/>
          </a:xfrm>
        </p:spPr>
        <p:txBody>
          <a:bodyPr>
            <a:normAutofit lnSpcReduction="10000"/>
          </a:bodyPr>
          <a:lstStyle/>
          <a:p>
            <a:pPr marL="68580" indent="0">
              <a:buNone/>
            </a:pPr>
            <a:r>
              <a:rPr lang="ro-RO" dirty="0"/>
              <a:t> </a:t>
            </a:r>
            <a:r>
              <a:rPr lang="ro-RO" dirty="0" smtClean="0"/>
              <a:t>De </a:t>
            </a:r>
            <a:r>
              <a:rPr lang="ro-RO" dirty="0"/>
              <a:t>la 1 decembrie 1918 – ziua în care s-a vestit lumii, prin hotărârea Adunării Naţionale de la Alba Iulia, </a:t>
            </a:r>
            <a:r>
              <a:rPr lang="ro-RO" i="1" dirty="0"/>
              <a:t>Unirea tuturor românilor </a:t>
            </a:r>
            <a:r>
              <a:rPr lang="ro-RO" dirty="0"/>
              <a:t>sub sceptrul </a:t>
            </a:r>
            <a:r>
              <a:rPr lang="ro-RO" dirty="0" smtClean="0"/>
              <a:t>Regelui </a:t>
            </a:r>
            <a:r>
              <a:rPr lang="ro-RO" dirty="0"/>
              <a:t>dezrobitor Ferdinand I – şi până în timpul de faţă, fiecare cetăţean al României întrgite a avut prilej să asculte ori să citească diferite lămuriri cu privire la felul cum s-a înfăptuit Unirea aceasta şi la temeiurile care îi garantează trăinicia.</a:t>
            </a:r>
            <a:endParaRPr lang="en-US" dirty="0"/>
          </a:p>
          <a:p>
            <a:endParaRPr lang="en-US" dirty="0"/>
          </a:p>
        </p:txBody>
      </p:sp>
      <p:sp>
        <p:nvSpPr>
          <p:cNvPr id="4" name="Content Placeholder 3"/>
          <p:cNvSpPr>
            <a:spLocks noGrp="1"/>
          </p:cNvSpPr>
          <p:nvPr>
            <p:ph sz="quarter" idx="14"/>
          </p:nvPr>
        </p:nvSpPr>
        <p:spPr>
          <a:xfrm>
            <a:off x="4645152" y="836712"/>
            <a:ext cx="4031304" cy="5472608"/>
          </a:xfrm>
        </p:spPr>
        <p:txBody>
          <a:bodyPr>
            <a:normAutofit fontScale="62500" lnSpcReduction="20000"/>
          </a:bodyPr>
          <a:lstStyle/>
          <a:p>
            <a:pPr marL="68580" indent="0">
              <a:buNone/>
            </a:pPr>
            <a:endParaRPr lang="ro-RO" dirty="0" smtClean="0"/>
          </a:p>
          <a:p>
            <a:pPr marL="68580" indent="0">
              <a:buNone/>
            </a:pPr>
            <a:r>
              <a:rPr lang="ro-RO" dirty="0" smtClean="0"/>
              <a:t>Unirea </a:t>
            </a:r>
            <a:r>
              <a:rPr lang="ro-RO" dirty="0"/>
              <a:t>naţional-politică, de la anul 1918, nu se cuvine să fie înfăţişată, nici măcar în parte, ca un </a:t>
            </a:r>
            <a:r>
              <a:rPr lang="ro-RO" i="1" dirty="0"/>
              <a:t>dar</a:t>
            </a:r>
            <a:r>
              <a:rPr lang="ro-RO" dirty="0"/>
              <a:t>, coborât asupra neamului românesc din încrederea şi simpatia lumii civilizate, nici ca o alcătuire întâmplătoare, răsărită din greşelile duşmanilor de veacuri. Chiar dacă asemenea greşeli nu s-ar fi săvârşit niciodată împotriva românilor subjugaţi de-a lungul veacurilor de stăpânire ungurească, austriacă sau rusească, stăpânirile acestea nedrepte ar fi trebuit să se dezumfle şi micşoreze îndată ce dreptul tuturor popoarelor de a-şi croi soarta după buna lor pricepere a izbutit a se înălţa la treapta de putere hotărâtoare în noua întocmire a aşezământului de pace europeană. De aceea, Unirea românilor trebuie înfăţişată totdeauna – potrivit adevărului – ca urmarea firească a unei pregătiri istorice de sute de ani, în cursul cărora acest popor de eroi şi de mucenici a izbutit   să-şi apere cu uimitoare stăruinţă „ sărăcia şi nevoile şi neamul" (M. Eminescu–„ScrisoareaIII"),</a:t>
            </a:r>
            <a:endParaRPr lang="en-US" dirty="0"/>
          </a:p>
        </p:txBody>
      </p:sp>
    </p:spTree>
    <p:extLst>
      <p:ext uri="{BB962C8B-B14F-4D97-AF65-F5344CB8AC3E}">
        <p14:creationId xmlns:p14="http://schemas.microsoft.com/office/powerpoint/2010/main" val="2341268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692696"/>
            <a:ext cx="3408750" cy="6165304"/>
          </a:xfrm>
        </p:spPr>
        <p:txBody>
          <a:bodyPr>
            <a:normAutofit fontScale="62500" lnSpcReduction="20000"/>
          </a:bodyPr>
          <a:lstStyle/>
          <a:p>
            <a:r>
              <a:rPr lang="ro-RO" dirty="0"/>
              <a:t>Astfel, statul român, întregit în forma lui de astăzi, trebuie preţuit ca unul dintre cele mai statornice, având </a:t>
            </a:r>
            <a:r>
              <a:rPr lang="ro-RO" i="1" dirty="0"/>
              <a:t>temeiuri adânci</a:t>
            </a:r>
            <a:r>
              <a:rPr lang="ro-RO" dirty="0"/>
              <a:t> şi nezguduite în alcătuirea geografică a pământului strămoşesc, în firea poporului român şi în trăinicia lui nepilduită, în legăturile lui sufleteşti întărite prin unitatea aceluiaşi grai, aceleiaşi credinţe, aceloraşi datini şi obiceiuri, în asemănarea nedesminţită a întocmirilor şi aşezămintelor moştenite din bătrâni şi, mai presus de toate, în puterea morală a conştiinţei naţionale, fără de care ar fi şubrede şi nesigure toate celelalte temeiuri.</a:t>
            </a:r>
            <a:endParaRPr lang="en-US" dirty="0"/>
          </a:p>
          <a:p>
            <a:r>
              <a:rPr lang="ro-RO" dirty="0"/>
              <a:t>Să cercetăm, pe rând, aceste temeiuri spre a ne putea da seama de sprijinul adus de fiecare în parte şi toate laolaltă pentru a întări clădirea de unire naţional-politică a românilor.</a:t>
            </a:r>
            <a:endParaRPr lang="en-US" dirty="0"/>
          </a:p>
          <a:p>
            <a:endParaRPr lang="en-US" dirty="0"/>
          </a:p>
        </p:txBody>
      </p:sp>
      <p:sp>
        <p:nvSpPr>
          <p:cNvPr id="3" name="Title 2"/>
          <p:cNvSpPr>
            <a:spLocks noGrp="1"/>
          </p:cNvSpPr>
          <p:nvPr>
            <p:ph type="title"/>
          </p:nvPr>
        </p:nvSpPr>
        <p:spPr>
          <a:xfrm flipH="1">
            <a:off x="10764687" y="4653134"/>
            <a:ext cx="2088230" cy="288034"/>
          </a:xfrm>
        </p:spPr>
        <p:txBody>
          <a:bodyPr>
            <a:normAutofit fontScale="90000"/>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6" name="Picture 5" descr="ro-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8816" y="25400"/>
            <a:ext cx="1545184"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C:\Users\Cristina\Desktop\romc3a2nia.jpg"/>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311400"/>
            <a:ext cx="3640608" cy="3781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4449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920880" cy="1152128"/>
          </a:xfrm>
        </p:spPr>
        <p:txBody>
          <a:bodyPr/>
          <a:lstStyle/>
          <a:p>
            <a:r>
              <a:rPr lang="ro-RO" smtClean="0"/>
              <a:t>Arad, București</a:t>
            </a:r>
            <a:endParaRPr lang="en-US" dirty="0"/>
          </a:p>
        </p:txBody>
      </p:sp>
      <p:pic>
        <p:nvPicPr>
          <p:cNvPr id="5" name="Content Placeholder 4"/>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4032448" cy="2750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Content Placeholder 5"/>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44008" y="2276872"/>
            <a:ext cx="3995539" cy="2732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2617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10260632" y="1844824"/>
            <a:ext cx="576064" cy="371556"/>
          </a:xfrm>
        </p:spPr>
        <p:txBody>
          <a:bodyPr>
            <a:normAutofit fontScale="90000"/>
          </a:bodyPr>
          <a:lstStyle/>
          <a:p>
            <a:endParaRPr lang="en-US" dirty="0"/>
          </a:p>
        </p:txBody>
      </p:sp>
      <p:sp>
        <p:nvSpPr>
          <p:cNvPr id="3" name="Content Placeholder 2"/>
          <p:cNvSpPr>
            <a:spLocks noGrp="1"/>
          </p:cNvSpPr>
          <p:nvPr>
            <p:ph sz="quarter" idx="13"/>
          </p:nvPr>
        </p:nvSpPr>
        <p:spPr>
          <a:xfrm>
            <a:off x="539552" y="476672"/>
            <a:ext cx="3922720" cy="5904656"/>
          </a:xfrm>
        </p:spPr>
        <p:txBody>
          <a:bodyPr>
            <a:normAutofit fontScale="47500" lnSpcReduction="20000"/>
          </a:bodyPr>
          <a:lstStyle/>
          <a:p>
            <a:pPr marL="68580" indent="0" algn="just">
              <a:buNone/>
            </a:pPr>
            <a:r>
              <a:rPr lang="ro-RO" dirty="0"/>
              <a:t>În vara anului 1914, după ce arhiducele Francisc Ferdinand, moştenitorul tronului habsburgic, a fost ucis la </a:t>
            </a:r>
            <a:r>
              <a:rPr lang="ro-RO" dirty="0" smtClean="0"/>
              <a:t>Sarajevo</a:t>
            </a:r>
            <a:r>
              <a:rPr lang="en-US" dirty="0" smtClean="0"/>
              <a:t>.</a:t>
            </a:r>
            <a:r>
              <a:rPr lang="ro-RO" dirty="0"/>
              <a:t> a izbucnit războiul cel mare, zis războiul mondial. Sufletul românilor subjugaţi din Transilvania, Bucovina şi Basarabia se zbătea cumplit între temeri grele şi frumoase nădejdi de izbăvire. Mulţi erau îngroziţi de gândul că vor fi siliţi să lupte sub steaguri străine, împotriva fraţilor de acelaşi sânge şi aceeaşi credinţă. Se mângâiau însă cu nădejdea că nu vor putea fi spulberate în deşert toate jertfele şi suferinţele lor, ci cu ajutorul lui Dumnezeu se va răscumpăra, în sfârşit, întreg neamul românesc din jugul robiei de veacuri.</a:t>
            </a:r>
            <a:endParaRPr lang="en-US" dirty="0"/>
          </a:p>
          <a:p>
            <a:pPr marL="68580" indent="0" algn="just">
              <a:buNone/>
            </a:pPr>
            <a:r>
              <a:rPr lang="ro-RO" dirty="0"/>
              <a:t>La 4/17 august 1916 tratatul de alianţă între România, de o parte, Franţa, Marea Britanie, Italia şi Rusia, de altă parte, a fost semnat. Prin acest tratat România se lega să atace Austro-Ungaria; Puterile Aliate în „Înţelegerea cordială" garantau în schimb integritatea teritorială a Regatului Român, recunoscându-i totodată dreptul să-şi alipească, la sfârşitul războiului, toate ţinuturile locuite de români din cuprinsul Monarhiei austro-ungare şi făgăduind să nu încheie pace separată, nici pace generală decât împreună şi în acelaşi timp.</a:t>
            </a:r>
            <a:endParaRPr lang="en-US" dirty="0"/>
          </a:p>
          <a:p>
            <a:pPr marL="68580" indent="0" algn="just">
              <a:buNone/>
            </a:pPr>
            <a:r>
              <a:rPr lang="ro-RO" dirty="0"/>
              <a:t>Î</a:t>
            </a:r>
            <a:r>
              <a:rPr lang="ro-RO" dirty="0" smtClean="0"/>
              <a:t>n </a:t>
            </a:r>
            <a:r>
              <a:rPr lang="ro-RO" dirty="0"/>
              <a:t>ziua de 15/28 august 1916 a început războiul pentru dezrobirea românilor subjugaţi. </a:t>
            </a:r>
            <a:endParaRPr lang="ro-RO" dirty="0" smtClean="0"/>
          </a:p>
          <a:p>
            <a:pPr marL="68580" indent="0" algn="just">
              <a:buNone/>
            </a:pPr>
            <a:r>
              <a:rPr lang="ro-RO" dirty="0"/>
              <a:t>Trei luni de zile au luptat vitejeşte, înaintând cu repeziciune uimitoare în Transilvania şi în Banat. După înfrângerile de la Turtucaia, Sibiu şi Neajlov, a fost însă nevoită a se retrage spre Moldova, lăsând capitala şi doua treimi din pământul ţării sub ocupaţia duşmanilor lacomi care au istovit, timp de doi ani, ţara şi poporul, fără nici o cruţare.</a:t>
            </a:r>
            <a:endParaRPr lang="en-US" dirty="0"/>
          </a:p>
        </p:txBody>
      </p:sp>
      <p:sp>
        <p:nvSpPr>
          <p:cNvPr id="4" name="Content Placeholder 3"/>
          <p:cNvSpPr>
            <a:spLocks noGrp="1"/>
          </p:cNvSpPr>
          <p:nvPr>
            <p:ph sz="quarter" idx="14"/>
          </p:nvPr>
        </p:nvSpPr>
        <p:spPr>
          <a:xfrm>
            <a:off x="4645152" y="0"/>
            <a:ext cx="4031304" cy="5806439"/>
          </a:xfrm>
        </p:spPr>
        <p:style>
          <a:lnRef idx="1">
            <a:schemeClr val="accent4"/>
          </a:lnRef>
          <a:fillRef idx="3">
            <a:schemeClr val="accent4"/>
          </a:fillRef>
          <a:effectRef idx="2">
            <a:schemeClr val="accent4"/>
          </a:effectRef>
          <a:fontRef idx="minor">
            <a:schemeClr val="lt1"/>
          </a:fontRef>
        </p:style>
        <p:txBody>
          <a:bodyPr/>
          <a:lstStyle/>
          <a:p>
            <a:pPr marL="68580" indent="0">
              <a:buNone/>
            </a:pPr>
            <a:r>
              <a:rPr lang="ro-RO" dirty="0" smtClean="0"/>
              <a:t>Vizita ministrului Greceanu, pe front </a:t>
            </a:r>
          </a:p>
          <a:p>
            <a:pPr marL="68580" indent="0">
              <a:buNone/>
            </a:pPr>
            <a:endParaRPr lang="en-US" dirty="0"/>
          </a:p>
        </p:txBody>
      </p:sp>
      <p:pic>
        <p:nvPicPr>
          <p:cNvPr id="1028" name="Picture 4" descr="C:\Users\Cristina\Desktop\1 Decembrie\4vizita ministrului greceanu pe 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836712"/>
            <a:ext cx="3665984"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1" name="Picture 7" descr="C:\Users\Cristina\Desktop\1 Decembrie\Repaus, mancare la game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77072"/>
            <a:ext cx="3665984"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31485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704" y="2124944"/>
            <a:ext cx="648072" cy="223936"/>
          </a:xfrm>
        </p:spPr>
        <p:txBody>
          <a:bodyPr>
            <a:normAutofit fontScale="90000"/>
          </a:bodyPr>
          <a:lstStyle/>
          <a:p>
            <a:endParaRPr lang="en-US" dirty="0"/>
          </a:p>
        </p:txBody>
      </p:sp>
      <p:sp>
        <p:nvSpPr>
          <p:cNvPr id="3" name="Content Placeholder 2"/>
          <p:cNvSpPr>
            <a:spLocks noGrp="1"/>
          </p:cNvSpPr>
          <p:nvPr>
            <p:ph sz="quarter" idx="13"/>
          </p:nvPr>
        </p:nvSpPr>
        <p:spPr>
          <a:xfrm>
            <a:off x="467544" y="476672"/>
            <a:ext cx="3994728" cy="5976664"/>
          </a:xfrm>
        </p:spPr>
        <p:txBody>
          <a:bodyPr>
            <a:normAutofit lnSpcReduction="10000"/>
          </a:bodyPr>
          <a:lstStyle/>
          <a:p>
            <a:pPr marL="68580" indent="0">
              <a:buNone/>
            </a:pPr>
            <a:r>
              <a:rPr lang="ro-RO" dirty="0"/>
              <a:t>Cu toate nenorocirile din toamna şi iarna anului 1916, sufletul mulţimii şi-a păstrat neatinsă puterea şi curăţenia. Şi în retragerea din Moldova, ca şi pe câmpul de bătălie, ostaşul român a dat dovada celei mai neînfricate împotriviri, fiind în stare să îndure cu seninătate toate lipsurile, să înfrunte orice primejdie, fără a se revolta, ca tovarăşul său rus, contra celor din adăpostul </a:t>
            </a:r>
            <a:r>
              <a:rPr lang="ro-RO" dirty="0" smtClean="0"/>
              <a:t>cartierelor.</a:t>
            </a:r>
            <a:endParaRPr lang="en-US" dirty="0"/>
          </a:p>
        </p:txBody>
      </p:sp>
      <p:sp>
        <p:nvSpPr>
          <p:cNvPr id="4" name="Content Placeholder 3"/>
          <p:cNvSpPr>
            <a:spLocks noGrp="1"/>
          </p:cNvSpPr>
          <p:nvPr>
            <p:ph sz="quarter" idx="14"/>
          </p:nvPr>
        </p:nvSpPr>
        <p:spPr>
          <a:xfrm>
            <a:off x="4645152" y="764704"/>
            <a:ext cx="4031304" cy="5544616"/>
          </a:xfrm>
        </p:spPr>
        <p:txBody>
          <a:bodyPr>
            <a:normAutofit/>
          </a:bodyPr>
          <a:lstStyle/>
          <a:p>
            <a:pPr marL="68580" indent="0">
              <a:buNone/>
            </a:pPr>
            <a:r>
              <a:rPr lang="ro-RO" dirty="0"/>
              <a:t>Procesul de destrămare </a:t>
            </a:r>
            <a:r>
              <a:rPr lang="ro-RO" dirty="0" smtClean="0"/>
              <a:t>a </a:t>
            </a:r>
            <a:r>
              <a:rPr lang="ro-RO" dirty="0"/>
              <a:t>armatei ruseşti nu a mai putut fi oprit după izbucnirea revoluţiei bolşevice de la Petrograd, cu dualitatea Lenin-Trotzki în frunte (7 noiembrie 1917). </a:t>
            </a:r>
            <a:endParaRPr lang="ro-RO" dirty="0" smtClean="0"/>
          </a:p>
          <a:p>
            <a:pPr marL="68580" indent="0">
              <a:buNone/>
            </a:pPr>
            <a:endParaRPr lang="ro-RO" dirty="0" smtClean="0"/>
          </a:p>
          <a:p>
            <a:endParaRPr lang="en-US" dirty="0"/>
          </a:p>
        </p:txBody>
      </p:sp>
      <p:pic>
        <p:nvPicPr>
          <p:cNvPr id="2050" name="Picture 2" descr="C:\Users\Cristina\Desktop\1 Decembrie\Pod mobil pe Sir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933056"/>
            <a:ext cx="4176464"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951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303" y="2015130"/>
            <a:ext cx="45719" cy="45719"/>
          </a:xfrm>
        </p:spPr>
        <p:txBody>
          <a:bodyPr>
            <a:normAutofit fontScale="90000"/>
          </a:bodyPr>
          <a:lstStyle/>
          <a:p>
            <a:endParaRPr lang="en-US" dirty="0"/>
          </a:p>
        </p:txBody>
      </p:sp>
      <p:sp>
        <p:nvSpPr>
          <p:cNvPr id="3" name="Content Placeholder 2"/>
          <p:cNvSpPr>
            <a:spLocks noGrp="1"/>
          </p:cNvSpPr>
          <p:nvPr>
            <p:ph sz="quarter" idx="13"/>
          </p:nvPr>
        </p:nvSpPr>
        <p:spPr>
          <a:xfrm>
            <a:off x="539552" y="476672"/>
            <a:ext cx="3922720" cy="5976664"/>
          </a:xfrm>
        </p:spPr>
        <p:txBody>
          <a:bodyPr>
            <a:normAutofit fontScale="70000" lnSpcReduction="20000"/>
          </a:bodyPr>
          <a:lstStyle/>
          <a:p>
            <a:pPr marL="68580" indent="0">
              <a:buNone/>
            </a:pPr>
            <a:r>
              <a:rPr lang="ro-RO" dirty="0"/>
              <a:t>Întinsul imperiu al Romanovilor, clădit cu sabia şi menţinut cu cnutul, începuse a se risipi în bucăţi. În Basarabia, Sfatul Ţării, alcătuit din 84 de români şi 36 de reprezentanţi ai minorităţilor etnice, a proclamat, la </a:t>
            </a:r>
            <a:r>
              <a:rPr lang="ro-RO" i="1" dirty="0"/>
              <a:t>15 decembrie 1917</a:t>
            </a:r>
            <a:r>
              <a:rPr lang="ro-RO" dirty="0"/>
              <a:t>, </a:t>
            </a:r>
            <a:r>
              <a:rPr lang="ro-RO" i="1" dirty="0"/>
              <a:t>Republica democratică moldovenească</a:t>
            </a:r>
            <a:r>
              <a:rPr lang="ro-RO" dirty="0" smtClean="0"/>
              <a:t>. </a:t>
            </a:r>
            <a:r>
              <a:rPr lang="ro-RO" dirty="0"/>
              <a:t>A</a:t>
            </a:r>
            <a:r>
              <a:rPr lang="ro-RO" dirty="0" smtClean="0"/>
              <a:t>rmata </a:t>
            </a:r>
            <a:r>
              <a:rPr lang="ro-RO" dirty="0"/>
              <a:t>română, chemată în Basarabia s-o apere contra bolşevicilor, a intrat în Chişinău şi, după câteva ciocniri, a izbutit a curăţa provincia aceasta de resturile armatei ruseşti, ajungând până la începutul lui martie să ia în primire şi Cetatea Albă</a:t>
            </a:r>
            <a:r>
              <a:rPr lang="ro-RO" dirty="0" smtClean="0"/>
              <a:t>.</a:t>
            </a:r>
          </a:p>
          <a:p>
            <a:pPr marL="68580" indent="0">
              <a:buNone/>
            </a:pPr>
            <a:r>
              <a:rPr lang="ro-RO" dirty="0" smtClean="0"/>
              <a:t>La 27 martie/9 aprilie Sfatul Țării a proclamat unirea Basarabiei cu România.</a:t>
            </a:r>
            <a:endParaRPr lang="en-US" dirty="0"/>
          </a:p>
          <a:p>
            <a:pPr marL="68580" indent="0">
              <a:buNone/>
            </a:pPr>
            <a:r>
              <a:rPr lang="ro-RO" dirty="0" smtClean="0"/>
              <a:t> </a:t>
            </a:r>
            <a:r>
              <a:rPr lang="ro-RO" dirty="0">
                <a:solidFill>
                  <a:schemeClr val="bg1"/>
                </a:solidFill>
              </a:rPr>
              <a:t> La </a:t>
            </a:r>
            <a:r>
              <a:rPr lang="ro-RO" b="1" i="1" dirty="0">
                <a:solidFill>
                  <a:schemeClr val="bg1"/>
                </a:solidFill>
              </a:rPr>
              <a:t>27 martie/ 9 aprilie 1918</a:t>
            </a:r>
            <a:r>
              <a:rPr lang="ro-RO" dirty="0">
                <a:solidFill>
                  <a:schemeClr val="bg1"/>
                </a:solidFill>
              </a:rPr>
              <a:t>, Sfatul Țării a proclamat </a:t>
            </a:r>
            <a:r>
              <a:rPr lang="ro-RO" b="1" i="1" dirty="0">
                <a:solidFill>
                  <a:schemeClr val="bg1"/>
                </a:solidFill>
              </a:rPr>
              <a:t>unirea</a:t>
            </a:r>
            <a:r>
              <a:rPr lang="ro-RO" dirty="0">
                <a:solidFill>
                  <a:schemeClr val="bg1"/>
                </a:solidFill>
              </a:rPr>
              <a:t> Basarabiei cu România.</a:t>
            </a:r>
            <a:endParaRPr lang="en-US" dirty="0"/>
          </a:p>
        </p:txBody>
      </p:sp>
      <p:pic>
        <p:nvPicPr>
          <p:cNvPr id="5" name="Picture 7" descr="http://upload.wikimedia.org/wikipedia/commons/thumb/6/6e/Flag_of_Sfatul_Tarii.svg/250px-Flag_of_Sfatul_Tarii.svg.png"/>
          <p:cNvPicPr>
            <a:picLocks noGrp="1"/>
          </p:cNvPicPr>
          <p:nvPr>
            <p:ph sz="quarter" idx="14"/>
          </p:nvPr>
        </p:nvPicPr>
        <p:blipFill>
          <a:blip r:embed="rId2" cstate="print"/>
          <a:srcRect/>
          <a:stretch>
            <a:fillRect/>
          </a:stretch>
        </p:blipFill>
        <p:spPr bwMode="auto">
          <a:xfrm>
            <a:off x="6876256" y="0"/>
            <a:ext cx="2381250" cy="1412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0" descr="File:Sfatul &amp;Tcedil;&amp;abreve;rii members, 1918.jpg"/>
          <p:cNvPicPr>
            <a:picLocks/>
          </p:cNvPicPr>
          <p:nvPr/>
        </p:nvPicPr>
        <p:blipFill>
          <a:blip r:embed="rId3" cstate="print"/>
          <a:srcRect/>
          <a:stretch>
            <a:fillRect/>
          </a:stretch>
        </p:blipFill>
        <p:spPr bwMode="auto">
          <a:xfrm>
            <a:off x="4355976" y="1412776"/>
            <a:ext cx="4788024" cy="5445224"/>
          </a:xfrm>
          <a:prstGeom prst="rect">
            <a:avLst/>
          </a:prstGeom>
          <a:ln>
            <a:noFill/>
          </a:ln>
          <a:effectLst>
            <a:softEdge rad="112500"/>
          </a:effectLst>
        </p:spPr>
      </p:pic>
    </p:spTree>
    <p:extLst>
      <p:ext uri="{BB962C8B-B14F-4D97-AF65-F5344CB8AC3E}">
        <p14:creationId xmlns:p14="http://schemas.microsoft.com/office/powerpoint/2010/main" val="2333491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632" y="2124944"/>
            <a:ext cx="72008" cy="223936"/>
          </a:xfrm>
        </p:spPr>
        <p:txBody>
          <a:bodyPr>
            <a:normAutofit fontScale="90000"/>
          </a:bodyPr>
          <a:lstStyle/>
          <a:p>
            <a:endParaRPr lang="en-US" dirty="0"/>
          </a:p>
        </p:txBody>
      </p:sp>
      <p:sp>
        <p:nvSpPr>
          <p:cNvPr id="3" name="Content Placeholder 2"/>
          <p:cNvSpPr>
            <a:spLocks noGrp="1"/>
          </p:cNvSpPr>
          <p:nvPr>
            <p:ph sz="quarter" idx="13"/>
          </p:nvPr>
        </p:nvSpPr>
        <p:spPr>
          <a:xfrm>
            <a:off x="539552" y="476672"/>
            <a:ext cx="3922720" cy="5976664"/>
          </a:xfrm>
        </p:spPr>
        <p:txBody>
          <a:bodyPr>
            <a:normAutofit/>
          </a:bodyPr>
          <a:lstStyle/>
          <a:p>
            <a:pPr marL="68580" indent="0" algn="just">
              <a:buNone/>
            </a:pPr>
            <a:r>
              <a:rPr lang="ro-RO" dirty="0"/>
              <a:t>Bucovina s-a unit cu </a:t>
            </a:r>
            <a:r>
              <a:rPr lang="ro-RO" dirty="0" smtClean="0"/>
              <a:t>România la </a:t>
            </a:r>
            <a:r>
              <a:rPr lang="ro-RO" dirty="0"/>
              <a:t>28 noiembrie. Regele Ferdinand s-a întors cu întreaga-i suită la Bucureşti în ziua de 1 decembrie, când românii din Transilvania şi Banat proclamau, cu nespusă însufleţire, în Adunarea Naţională de la Alba Iulia, unirea pe veci cu patria mamă.</a:t>
            </a:r>
            <a:endParaRPr lang="en-US" dirty="0"/>
          </a:p>
          <a:p>
            <a:endParaRPr lang="en-US" dirty="0"/>
          </a:p>
        </p:txBody>
      </p:sp>
      <p:sp>
        <p:nvSpPr>
          <p:cNvPr id="4" name="Content Placeholder 3"/>
          <p:cNvSpPr>
            <a:spLocks noGrp="1"/>
          </p:cNvSpPr>
          <p:nvPr>
            <p:ph sz="quarter" idx="14"/>
          </p:nvPr>
        </p:nvSpPr>
        <p:spPr>
          <a:xfrm>
            <a:off x="4645152" y="764704"/>
            <a:ext cx="4031304" cy="5688632"/>
          </a:xfrm>
        </p:spPr>
        <p:txBody>
          <a:bodyPr>
            <a:normAutofit/>
          </a:bodyPr>
          <a:lstStyle/>
          <a:p>
            <a:pPr marL="68580" indent="0">
              <a:buNone/>
            </a:pPr>
            <a:r>
              <a:rPr lang="ro-RO" sz="1800" dirty="0" smtClean="0"/>
              <a:t>Regina Maria și Regela Ferdinand la Chișinău, în 1920</a:t>
            </a:r>
          </a:p>
          <a:p>
            <a:pPr marL="68580" indent="0">
              <a:buNone/>
            </a:pPr>
            <a:endParaRPr lang="en-US" sz="1800" dirty="0"/>
          </a:p>
        </p:txBody>
      </p:sp>
      <p:pic>
        <p:nvPicPr>
          <p:cNvPr id="6" name="Picture 28" descr="13 Regele Ferdinand si Regina Maria la Chisinau 1920 - Basarabia-Bucovina.Info"/>
          <p:cNvPicPr>
            <a:picLocks/>
          </p:cNvPicPr>
          <p:nvPr/>
        </p:nvPicPr>
        <p:blipFill>
          <a:blip r:embed="rId2" cstate="print"/>
          <a:srcRect/>
          <a:stretch>
            <a:fillRect/>
          </a:stretch>
        </p:blipFill>
        <p:spPr bwMode="auto">
          <a:xfrm>
            <a:off x="4572000" y="1412776"/>
            <a:ext cx="4104456" cy="5904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49851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3744416" cy="1080120"/>
          </a:xfrm>
        </p:spPr>
        <p:txBody>
          <a:bodyPr>
            <a:normAutofit fontScale="90000"/>
          </a:bodyPr>
          <a:lstStyle/>
          <a:p>
            <a:r>
              <a:rPr lang="ro-RO" sz="2000" dirty="0" smtClean="0"/>
              <a:t>Iancu Flondor, </a:t>
            </a:r>
            <a:r>
              <a:rPr lang="ro-RO" sz="1800" dirty="0" smtClean="0"/>
              <a:t>președinte al Consiliului Național al Bucovinei și ulterior ministrul Bucovinei în guvernul României</a:t>
            </a:r>
            <a:endParaRPr lang="en-US" sz="1800" dirty="0"/>
          </a:p>
        </p:txBody>
      </p:sp>
      <p:sp>
        <p:nvSpPr>
          <p:cNvPr id="3" name="Content Placeholder 2"/>
          <p:cNvSpPr>
            <a:spLocks noGrp="1"/>
          </p:cNvSpPr>
          <p:nvPr>
            <p:ph sz="quarter" idx="13"/>
          </p:nvPr>
        </p:nvSpPr>
        <p:spPr/>
        <p:txBody>
          <a:bodyPr/>
          <a:lstStyle/>
          <a:p>
            <a:endParaRPr lang="en-US"/>
          </a:p>
        </p:txBody>
      </p:sp>
      <p:pic>
        <p:nvPicPr>
          <p:cNvPr id="5" name="Picture 25" descr="8 Iancu Flondor - Basarabia-Bucovina.Info"/>
          <p:cNvPicPr>
            <a:picLocks noGrp="1"/>
          </p:cNvPicPr>
          <p:nvPr>
            <p:ph sz="quarter" idx="14"/>
          </p:nvPr>
        </p:nvPicPr>
        <p:blipFill>
          <a:blip r:embed="rId2" cstate="print"/>
          <a:srcRect/>
          <a:stretch>
            <a:fillRect/>
          </a:stretch>
        </p:blipFill>
        <p:spPr bwMode="auto">
          <a:xfrm>
            <a:off x="971600" y="1700808"/>
            <a:ext cx="3528392" cy="5904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31" descr="15 Palatul Mitropolitan din Cernauti -Fototeca Ortodoxiei - Basarabia-Bucovina.Info"/>
          <p:cNvPicPr>
            <a:picLocks/>
          </p:cNvPicPr>
          <p:nvPr/>
        </p:nvPicPr>
        <p:blipFill>
          <a:blip r:embed="rId3" cstate="print"/>
          <a:srcRect/>
          <a:stretch>
            <a:fillRect/>
          </a:stretch>
        </p:blipFill>
        <p:spPr bwMode="auto">
          <a:xfrm>
            <a:off x="4427984" y="764704"/>
            <a:ext cx="4716015" cy="6093296"/>
          </a:xfrm>
          <a:prstGeom prst="rect">
            <a:avLst/>
          </a:prstGeom>
          <a:ln>
            <a:noFill/>
          </a:ln>
          <a:effectLst>
            <a:softEdge rad="112500"/>
          </a:effectLst>
        </p:spPr>
      </p:pic>
    </p:spTree>
    <p:extLst>
      <p:ext uri="{BB962C8B-B14F-4D97-AF65-F5344CB8AC3E}">
        <p14:creationId xmlns:p14="http://schemas.microsoft.com/office/powerpoint/2010/main" val="11646722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291</TotalTime>
  <Words>1399</Words>
  <Application>Microsoft Office PowerPoint</Application>
  <PresentationFormat>On-screen Show (4:3)</PresentationFormat>
  <Paragraphs>32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Austin</vt:lpstr>
      <vt:lpstr>1 DECEMRIE ZIUA NAȚIONALĂ A TUTUROR ROMÂNILOR</vt:lpstr>
      <vt:lpstr>PowerPoint Presentation</vt:lpstr>
      <vt:lpstr>PowerPoint Presentation</vt:lpstr>
      <vt:lpstr>Arad, București</vt:lpstr>
      <vt:lpstr>PowerPoint Presentation</vt:lpstr>
      <vt:lpstr>PowerPoint Presentation</vt:lpstr>
      <vt:lpstr>PowerPoint Presentation</vt:lpstr>
      <vt:lpstr>PowerPoint Presentation</vt:lpstr>
      <vt:lpstr>Iancu Flondor, președinte al Consiliului Național al Bucovinei și ulterior ministrul Bucovinei în guvernul României</vt:lpstr>
      <vt:lpstr>PowerPoint Presentation</vt:lpstr>
      <vt:lpstr>Deputatul român, în Parlamentul maghiar, Alexandru Vaida Voevod a proclamat în discursul ținut la 18 octombrie voința de autodeterminare a națiunii române din Transilvania. La 31 octombrie a fost format un Consiliu Național Român, care a preluat conducerea în teritoriile locuite de români</vt:lpstr>
      <vt:lpstr>Rezoluția adoptată de Marea Adunare Națională de la Alba-Iulia, 1 Decembrie 1918</vt:lpstr>
      <vt:lpstr>PowerPoint Presentation</vt:lpstr>
      <vt:lpstr>PowerPoint Presentation</vt:lpstr>
      <vt:lpstr>PowerPoint Presentation</vt:lpstr>
      <vt:lpstr>PowerPoint Presentation</vt:lpstr>
      <vt:lpstr> istorie româneascăîn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DECEMRIE ZIUA NAȚIONALĂ A TUTUROR ROMÂNILOR</dc:title>
  <dc:creator>Cristina</dc:creator>
  <cp:lastModifiedBy>Lenovo</cp:lastModifiedBy>
  <cp:revision>22</cp:revision>
  <dcterms:created xsi:type="dcterms:W3CDTF">2013-11-24T12:16:58Z</dcterms:created>
  <dcterms:modified xsi:type="dcterms:W3CDTF">2014-12-02T08:35:29Z</dcterms:modified>
</cp:coreProperties>
</file>